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3928" r:id="rId2"/>
  </p:sldMasterIdLst>
  <p:notesMasterIdLst>
    <p:notesMasterId r:id="rId12"/>
  </p:notesMasterIdLst>
  <p:handoutMasterIdLst>
    <p:handoutMasterId r:id="rId13"/>
  </p:handoutMasterIdLst>
  <p:sldIdLst>
    <p:sldId id="352" r:id="rId3"/>
    <p:sldId id="345" r:id="rId4"/>
    <p:sldId id="347" r:id="rId5"/>
    <p:sldId id="348" r:id="rId6"/>
    <p:sldId id="350" r:id="rId7"/>
    <p:sldId id="351" r:id="rId8"/>
    <p:sldId id="349" r:id="rId9"/>
    <p:sldId id="346" r:id="rId10"/>
    <p:sldId id="279" r:id="rId1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8B6"/>
    <a:srgbClr val="E1EEF1"/>
    <a:srgbClr val="92C1CC"/>
    <a:srgbClr val="61BBC2"/>
    <a:srgbClr val="06E9E4"/>
    <a:srgbClr val="00838D"/>
    <a:srgbClr val="0FADA3"/>
    <a:srgbClr val="7DCDE2"/>
    <a:srgbClr val="8B8B8B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6834" autoAdjust="0"/>
  </p:normalViewPr>
  <p:slideViewPr>
    <p:cSldViewPr>
      <p:cViewPr varScale="1">
        <p:scale>
          <a:sx n="153" d="100"/>
          <a:sy n="153" d="100"/>
        </p:scale>
        <p:origin x="144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14C9-A3C8-4FAC-80C0-F35C6A92491D}" type="datetimeFigureOut">
              <a:rPr lang="zh-TW" altLang="en-US" smtClean="0">
                <a:latin typeface="Poppins" panose="00000500000000000000" pitchFamily="2" charset="0"/>
                <a:ea typeface="微軟正黑體" panose="020B0604030504040204" pitchFamily="34" charset="-120"/>
              </a:rPr>
              <a:t>2025/11/3</a:t>
            </a:fld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CEF8-9F19-4808-9148-CD0CABC522F7}" type="slidenum">
              <a:rPr lang="zh-TW" altLang="en-US" smtClean="0">
                <a:latin typeface="Poppins" panose="00000500000000000000" pitchFamily="2" charset="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932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fld id="{1BFA3DBC-9ACF-4B5B-BF80-E84A969DD0DD}" type="datetimeFigureOut">
              <a:rPr lang="zh-TW" altLang="en-US" smtClean="0"/>
              <a:pPr/>
              <a:t>2025/11/3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fld id="{79CD68AD-D8EA-4824-BC53-6C7824E3188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696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1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3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Tittle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85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17015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Chapter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3540291"/>
            <a:ext cx="634263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45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6400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mtClean="0"/>
              <a:t>Agenda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2571750"/>
            <a:ext cx="6342632" cy="216023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100000"/>
              <a:buFont typeface="+mj-lt"/>
              <a:buAutoNum type="arabicPeriod"/>
              <a:tabLst/>
              <a:defRPr sz="1800" b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Introduction</a:t>
            </a:r>
          </a:p>
          <a:p>
            <a:pPr lvl="0"/>
            <a:r>
              <a:rPr lang="en-US" altLang="zh-TW"/>
              <a:t>Who we are?</a:t>
            </a:r>
          </a:p>
          <a:p>
            <a:pPr lvl="0"/>
            <a:r>
              <a:rPr lang="en-US" altLang="zh-TW"/>
              <a:t>Service</a:t>
            </a:r>
          </a:p>
          <a:p>
            <a:pPr lvl="0"/>
            <a:r>
              <a:rPr lang="en-US" altLang="zh-TW"/>
              <a:t>Projects</a:t>
            </a:r>
          </a:p>
          <a:p>
            <a:pPr lvl="0"/>
            <a:r>
              <a:rPr lang="en-US" altLang="zh-TW"/>
              <a:t>Q&amp;A</a:t>
            </a:r>
          </a:p>
          <a:p>
            <a:pPr lvl="0"/>
            <a:endParaRPr lang="en-US" altLang="zh-TW"/>
          </a:p>
          <a:p>
            <a:pPr lvl="0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67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+1 Column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3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Tittle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14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2181624"/>
            <a:ext cx="6342632" cy="8232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mtClean="0"/>
              <a:t>Thank you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236306"/>
            <a:ext cx="1177548" cy="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74170" cy="5167638"/>
          </a:xfrm>
          <a:prstGeom prst="rect">
            <a:avLst/>
          </a:prstGeom>
        </p:spPr>
      </p:pic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sp>
        <p:nvSpPr>
          <p:cNvPr id="4" name="文字版面配置區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 sz="1050"/>
            </a:lvl5pPr>
          </a:lstStyle>
          <a:p>
            <a:pPr lvl="0"/>
            <a:r>
              <a:rPr lang="en-US" altLang="zh-TW"/>
              <a:t>1</a:t>
            </a:r>
            <a:endParaRPr lang="zh-TW" altLang="en-US"/>
          </a:p>
          <a:p>
            <a:pPr lvl="1"/>
            <a:r>
              <a:rPr lang="en-US" altLang="zh-TW"/>
              <a:t>2</a:t>
            </a:r>
            <a:endParaRPr lang="zh-TW" altLang="en-US"/>
          </a:p>
          <a:p>
            <a:pPr lvl="2"/>
            <a:r>
              <a:rPr lang="en-US" altLang="zh-TW"/>
              <a:t>3</a:t>
            </a:r>
            <a:endParaRPr lang="zh-TW" altLang="en-US"/>
          </a:p>
          <a:p>
            <a:pPr lvl="3"/>
            <a:r>
              <a:rPr lang="en-US" altLang="zh-TW"/>
              <a:t>4</a:t>
            </a:r>
            <a:endParaRPr lang="zh-TW" altLang="en-US"/>
          </a:p>
          <a:p>
            <a:pPr lvl="4"/>
            <a:r>
              <a:rPr lang="en-US" altLang="zh-TW"/>
              <a:t>5</a:t>
            </a: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2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354444" y="1590908"/>
            <a:ext cx="415275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32" hasCustomPrompt="1"/>
          </p:nvPr>
        </p:nvSpPr>
        <p:spPr>
          <a:xfrm>
            <a:off x="4629756" y="1590908"/>
            <a:ext cx="4162944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33" hasCustomPrompt="1"/>
          </p:nvPr>
        </p:nvSpPr>
        <p:spPr>
          <a:xfrm>
            <a:off x="354443" y="1235851"/>
            <a:ext cx="4152759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Item</a:t>
            </a:r>
            <a:endParaRPr lang="zh-TW" altLang="en-US"/>
          </a:p>
        </p:txBody>
      </p:sp>
      <p:sp>
        <p:nvSpPr>
          <p:cNvPr id="20" name="文字版面配置區 3"/>
          <p:cNvSpPr>
            <a:spLocks noGrp="1"/>
          </p:cNvSpPr>
          <p:nvPr>
            <p:ph type="body" sz="half" idx="34" hasCustomPrompt="1"/>
          </p:nvPr>
        </p:nvSpPr>
        <p:spPr>
          <a:xfrm>
            <a:off x="4629756" y="1235851"/>
            <a:ext cx="4152759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Item</a:t>
            </a:r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Tittle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5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3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29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354444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35" name="文字版面配置區 3"/>
          <p:cNvSpPr>
            <a:spLocks noGrp="1"/>
          </p:cNvSpPr>
          <p:nvPr>
            <p:ph type="body" sz="half" idx="34" hasCustomPrompt="1"/>
          </p:nvPr>
        </p:nvSpPr>
        <p:spPr>
          <a:xfrm>
            <a:off x="354444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Item</a:t>
            </a:r>
            <a:endParaRPr lang="zh-TW" altLang="en-US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35" hasCustomPrompt="1"/>
          </p:nvPr>
        </p:nvSpPr>
        <p:spPr>
          <a:xfrm>
            <a:off x="3203848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36" hasCustomPrompt="1"/>
          </p:nvPr>
        </p:nvSpPr>
        <p:spPr>
          <a:xfrm>
            <a:off x="3203848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Item</a:t>
            </a:r>
            <a:endParaRPr lang="zh-TW" altLang="en-US"/>
          </a:p>
        </p:txBody>
      </p:sp>
      <p:sp>
        <p:nvSpPr>
          <p:cNvPr id="41" name="文字版面配置區 3"/>
          <p:cNvSpPr>
            <a:spLocks noGrp="1"/>
          </p:cNvSpPr>
          <p:nvPr>
            <p:ph type="body" sz="half" idx="37" hasCustomPrompt="1"/>
          </p:nvPr>
        </p:nvSpPr>
        <p:spPr>
          <a:xfrm>
            <a:off x="6059617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42" name="文字版面配置區 3"/>
          <p:cNvSpPr>
            <a:spLocks noGrp="1"/>
          </p:cNvSpPr>
          <p:nvPr>
            <p:ph type="body" sz="half" idx="38" hasCustomPrompt="1"/>
          </p:nvPr>
        </p:nvSpPr>
        <p:spPr>
          <a:xfrm>
            <a:off x="6059617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Item</a:t>
            </a:r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Tittle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53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1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1 Column(Light)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Content</a:t>
            </a:r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Tittle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47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17015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Chapter</a:t>
            </a:r>
            <a:endParaRPr lang="zh-TW" altLang="en-US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3540291"/>
            <a:ext cx="634263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Subtitle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73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2181624"/>
            <a:ext cx="6342632" cy="8232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Thank you.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236306"/>
            <a:ext cx="1177548" cy="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D825A0C-EB46-099B-DFE0-5AB7A828A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00"/>
            <a:ext cx="3884451" cy="5147241"/>
          </a:xfrm>
          <a:prstGeom prst="rect">
            <a:avLst/>
          </a:prstGeom>
        </p:spPr>
      </p:pic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5145490" cy="17138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/>
              <a:t>Topic</a:t>
            </a:r>
            <a:endParaRPr lang="zh-TW" altLang="en-US"/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1393673" y="3927142"/>
            <a:ext cx="5145488" cy="2454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Date</a:t>
            </a:r>
            <a:endParaRPr lang="zh-TW" altLang="en-US"/>
          </a:p>
        </p:txBody>
      </p:sp>
      <p:sp>
        <p:nvSpPr>
          <p:cNvPr id="10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93673" y="3579863"/>
            <a:ext cx="5145488" cy="28803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Name</a:t>
            </a:r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38"/>
            <a:ext cx="9174170" cy="5167638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CA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/>
              <a:t>Tittle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1</a:t>
            </a:r>
            <a:endParaRPr lang="zh-TW" altLang="en-US"/>
          </a:p>
          <a:p>
            <a:pPr lvl="1"/>
            <a:r>
              <a:rPr lang="en-US" altLang="zh-TW"/>
              <a:t>2</a:t>
            </a:r>
            <a:endParaRPr lang="zh-TW" altLang="en-US"/>
          </a:p>
          <a:p>
            <a:pPr lvl="2"/>
            <a:r>
              <a:rPr lang="en-US" altLang="zh-TW"/>
              <a:t>3</a:t>
            </a:r>
            <a:endParaRPr lang="zh-TW" altLang="en-US"/>
          </a:p>
          <a:p>
            <a:pPr lvl="3"/>
            <a:r>
              <a:rPr lang="en-US" altLang="zh-TW"/>
              <a:t>4</a:t>
            </a:r>
            <a:endParaRPr lang="zh-TW" altLang="en-US"/>
          </a:p>
          <a:p>
            <a:pPr lvl="4"/>
            <a:r>
              <a:rPr lang="en-US" altLang="zh-TW"/>
              <a:t>5</a:t>
            </a: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98190"/>
            <a:ext cx="646147" cy="3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5"/>
          <p:cNvSpPr>
            <a:spLocks noGrp="1"/>
          </p:cNvSpPr>
          <p:nvPr>
            <p:ph type="title"/>
          </p:nvPr>
        </p:nvSpPr>
        <p:spPr>
          <a:xfrm>
            <a:off x="1393673" y="1787652"/>
            <a:ext cx="5145490" cy="856106"/>
          </a:xfrm>
        </p:spPr>
        <p:txBody>
          <a:bodyPr>
            <a:normAutofit/>
          </a:bodyPr>
          <a:lstStyle/>
          <a:p>
            <a:r>
              <a:rPr lang="en-US" altLang="zh-TW" dirty="0"/>
              <a:t>VI Guidelines</a:t>
            </a:r>
            <a:endParaRPr lang="zh-TW" altLang="en-US" dirty="0"/>
          </a:p>
        </p:txBody>
      </p:sp>
      <p:sp>
        <p:nvSpPr>
          <p:cNvPr id="11" name="文字版面配置區 6"/>
          <p:cNvSpPr>
            <a:spLocks noGrp="1"/>
          </p:cNvSpPr>
          <p:nvPr>
            <p:ph type="subTitle" idx="1"/>
          </p:nvPr>
        </p:nvSpPr>
        <p:spPr>
          <a:xfrm>
            <a:off x="1393673" y="2571750"/>
            <a:ext cx="5145488" cy="28803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For better application of the </a:t>
            </a:r>
            <a:r>
              <a:rPr lang="en-US" altLang="zh-TW" dirty="0" smtClean="0"/>
              <a:t>DFI </a:t>
            </a:r>
            <a:r>
              <a:rPr lang="en-US" altLang="zh-TW" dirty="0"/>
              <a:t>brand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48CFB8C-91F1-5553-9ADB-DACD1D18EA3A}"/>
              </a:ext>
            </a:extLst>
          </p:cNvPr>
          <p:cNvSpPr/>
          <p:nvPr/>
        </p:nvSpPr>
        <p:spPr>
          <a:xfrm>
            <a:off x="1212965" y="1847496"/>
            <a:ext cx="90470" cy="492369"/>
          </a:xfrm>
          <a:prstGeom prst="rect">
            <a:avLst/>
          </a:prstGeom>
          <a:solidFill>
            <a:srgbClr val="14E6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微軟正黑體 Ligh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51520" y="226261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4A8B6"/>
                </a:solidFill>
              </a:rPr>
              <a:t>VI </a:t>
            </a:r>
            <a:r>
              <a:rPr lang="en-US" sz="2400" b="1" dirty="0">
                <a:solidFill>
                  <a:srgbClr val="04A8B6"/>
                </a:solidFill>
              </a:rPr>
              <a:t>Elements Summary</a:t>
            </a:r>
          </a:p>
        </p:txBody>
      </p:sp>
      <p:sp>
        <p:nvSpPr>
          <p:cNvPr id="21" name="矩形 20"/>
          <p:cNvSpPr/>
          <p:nvPr/>
        </p:nvSpPr>
        <p:spPr>
          <a:xfrm>
            <a:off x="758426" y="1933552"/>
            <a:ext cx="205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Brand </a:t>
            </a:r>
            <a:r>
              <a:rPr lang="en-US" sz="1200" b="1" dirty="0"/>
              <a:t>Logo</a:t>
            </a:r>
          </a:p>
        </p:txBody>
      </p:sp>
      <p:sp>
        <p:nvSpPr>
          <p:cNvPr id="22" name="矩形 21"/>
          <p:cNvSpPr/>
          <p:nvPr/>
        </p:nvSpPr>
        <p:spPr>
          <a:xfrm>
            <a:off x="285096" y="987574"/>
            <a:ext cx="8247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/>
              <a:t>These are the basic elements that </a:t>
            </a:r>
            <a:r>
              <a:rPr lang="en-US" sz="1200" dirty="0" smtClean="0"/>
              <a:t>form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DFI</a:t>
            </a:r>
            <a:r>
              <a:rPr lang="en-US" sz="1200" dirty="0" smtClean="0"/>
              <a:t>‘s </a:t>
            </a:r>
            <a:r>
              <a:rPr lang="en-US" sz="1200" dirty="0"/>
              <a:t>Visual Identity. By </a:t>
            </a:r>
            <a:r>
              <a:rPr lang="en-US" sz="1200" dirty="0" smtClean="0"/>
              <a:t>correctly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reproducing </a:t>
            </a:r>
            <a:r>
              <a:rPr lang="en-US" sz="1200" dirty="0"/>
              <a:t>these elements </a:t>
            </a:r>
            <a:r>
              <a:rPr lang="en-US" sz="1200" dirty="0" smtClean="0"/>
              <a:t>according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to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display and development rules </a:t>
            </a:r>
            <a:r>
              <a:rPr lang="en-US" sz="1200" dirty="0" smtClean="0"/>
              <a:t>as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follows</a:t>
            </a:r>
            <a:r>
              <a:rPr lang="en-US" sz="1200" dirty="0"/>
              <a:t>, we </a:t>
            </a:r>
            <a:r>
              <a:rPr lang="en-US" sz="1200" dirty="0" smtClean="0"/>
              <a:t>can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express </a:t>
            </a:r>
            <a:r>
              <a:rPr lang="en-US" sz="1200" dirty="0"/>
              <a:t>a </a:t>
            </a:r>
            <a:r>
              <a:rPr lang="en-US" sz="1200" dirty="0" smtClean="0"/>
              <a:t>consistent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world </a:t>
            </a:r>
            <a:r>
              <a:rPr lang="en-US" sz="1200" dirty="0"/>
              <a:t>view of </a:t>
            </a:r>
            <a:r>
              <a:rPr lang="en-US" altLang="zh-TW" sz="1200" dirty="0" smtClean="0"/>
              <a:t>DFI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0" y="2371699"/>
            <a:ext cx="1368918" cy="770016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029406" y="1933553"/>
            <a:ext cx="230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Headquarters Official Company Name Logotype</a:t>
            </a:r>
          </a:p>
        </p:txBody>
      </p:sp>
      <p:sp>
        <p:nvSpPr>
          <p:cNvPr id="25" name="矩形 24"/>
          <p:cNvSpPr/>
          <p:nvPr/>
        </p:nvSpPr>
        <p:spPr>
          <a:xfrm>
            <a:off x="758426" y="3651870"/>
            <a:ext cx="205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Slogan</a:t>
            </a:r>
          </a:p>
        </p:txBody>
      </p:sp>
      <p:sp>
        <p:nvSpPr>
          <p:cNvPr id="26" name="矩形 25"/>
          <p:cNvSpPr/>
          <p:nvPr/>
        </p:nvSpPr>
        <p:spPr>
          <a:xfrm>
            <a:off x="3325990" y="1933552"/>
            <a:ext cx="205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Brand Logo with Slogan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81361"/>
            <a:ext cx="1753600" cy="98239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9" y="4011910"/>
            <a:ext cx="1753601" cy="2017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02929"/>
            <a:ext cx="2243983" cy="6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226261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A8B6"/>
                </a:solidFill>
              </a:rPr>
              <a:t>Brand Logo Display</a:t>
            </a:r>
          </a:p>
        </p:txBody>
      </p:sp>
      <p:sp>
        <p:nvSpPr>
          <p:cNvPr id="6" name="矩形 5"/>
          <p:cNvSpPr/>
          <p:nvPr/>
        </p:nvSpPr>
        <p:spPr>
          <a:xfrm>
            <a:off x="285096" y="987574"/>
            <a:ext cx="8319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 smtClean="0"/>
              <a:t>We recommend displaying the brand </a:t>
            </a:r>
            <a:r>
              <a:rPr lang="en-US" sz="1200" dirty="0"/>
              <a:t>logo in DFI </a:t>
            </a:r>
            <a:r>
              <a:rPr lang="en-US" sz="1200" dirty="0" smtClean="0"/>
              <a:t>turquoise on </a:t>
            </a:r>
            <a:r>
              <a:rPr lang="en-US" sz="1200" dirty="0"/>
              <a:t>a </a:t>
            </a:r>
            <a:r>
              <a:rPr lang="en-US" sz="1200" dirty="0" smtClean="0"/>
              <a:t>white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background</a:t>
            </a:r>
            <a:r>
              <a:rPr lang="en-US" sz="1200" dirty="0"/>
              <a:t>, or in white on a DFI turquoise</a:t>
            </a:r>
            <a:r>
              <a:rPr lang="en-US" sz="1200" dirty="0" smtClean="0"/>
              <a:t> </a:t>
            </a:r>
            <a:r>
              <a:rPr lang="en-US" sz="1200" dirty="0"/>
              <a:t>background. When </a:t>
            </a:r>
            <a:r>
              <a:rPr lang="en-US" sz="1200" dirty="0" smtClean="0"/>
              <a:t>displaying in </a:t>
            </a:r>
            <a:r>
              <a:rPr lang="en-US" sz="1200" dirty="0"/>
              <a:t>a single color, use black. When </a:t>
            </a:r>
            <a:r>
              <a:rPr lang="en-US" sz="1200" dirty="0" smtClean="0"/>
              <a:t>the background </a:t>
            </a:r>
            <a:r>
              <a:rPr lang="en-US" sz="1200" dirty="0"/>
              <a:t>is a dark color, use white.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5686"/>
            <a:ext cx="4160940" cy="24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226261"/>
            <a:ext cx="6848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4A8B6"/>
                </a:solidFill>
              </a:rPr>
              <a:t>Brand Logo - Background and Display Colors</a:t>
            </a:r>
          </a:p>
        </p:txBody>
      </p:sp>
      <p:sp>
        <p:nvSpPr>
          <p:cNvPr id="6" name="矩形 5"/>
          <p:cNvSpPr/>
          <p:nvPr/>
        </p:nvSpPr>
        <p:spPr>
          <a:xfrm>
            <a:off x="285096" y="987574"/>
            <a:ext cx="8175336" cy="528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 smtClean="0"/>
              <a:t>The following guide shows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the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concept </a:t>
            </a:r>
            <a:r>
              <a:rPr lang="en-US" sz="1200" dirty="0"/>
              <a:t>when dealing with brand </a:t>
            </a:r>
            <a:r>
              <a:rPr lang="en-US" sz="1200" dirty="0" smtClean="0"/>
              <a:t>logo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display </a:t>
            </a:r>
            <a:r>
              <a:rPr lang="en-US" sz="1200" dirty="0"/>
              <a:t>on various background </a:t>
            </a:r>
            <a:r>
              <a:rPr lang="en-US" sz="1200" dirty="0" smtClean="0"/>
              <a:t>colors</a:t>
            </a:r>
            <a:endParaRPr lang="en-US" sz="1200" dirty="0"/>
          </a:p>
          <a:p>
            <a:pPr>
              <a:lnSpc>
                <a:spcPts val="1800"/>
              </a:lnSpc>
            </a:pPr>
            <a:r>
              <a:rPr lang="en-US" sz="1200" dirty="0" smtClean="0"/>
              <a:t>(including </a:t>
            </a:r>
            <a:r>
              <a:rPr lang="en-US" sz="1200" dirty="0"/>
              <a:t>those other than shown</a:t>
            </a:r>
            <a:r>
              <a:rPr lang="en-US" sz="1200" dirty="0" smtClean="0"/>
              <a:t>).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Follow </a:t>
            </a:r>
            <a:r>
              <a:rPr lang="en-US" sz="1200" dirty="0"/>
              <a:t>these examples and </a:t>
            </a:r>
            <a:r>
              <a:rPr lang="en-US" sz="1200" dirty="0" smtClean="0"/>
              <a:t>try to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ensure </a:t>
            </a:r>
            <a:r>
              <a:rPr lang="en-US" sz="1200" dirty="0"/>
              <a:t>the visibility of the brand logo.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7654"/>
            <a:ext cx="807790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22626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4A8B6"/>
                </a:solidFill>
              </a:rPr>
              <a:t>Brand Logo - </a:t>
            </a:r>
            <a:r>
              <a:rPr lang="en-US" altLang="zh-TW" sz="2400" b="1" dirty="0" smtClean="0">
                <a:solidFill>
                  <a:srgbClr val="04A8B6"/>
                </a:solidFill>
              </a:rPr>
              <a:t>Non-Examples</a:t>
            </a:r>
            <a:endParaRPr lang="en-US" sz="2400" b="1" dirty="0">
              <a:solidFill>
                <a:srgbClr val="04A8B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843558"/>
            <a:ext cx="5548832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/>
              <a:t>The following are non-examples of </a:t>
            </a:r>
            <a:r>
              <a:rPr lang="en-US" sz="1200" dirty="0" smtClean="0"/>
              <a:t>the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brand logo that show common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mistakes.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Please </a:t>
            </a:r>
            <a:r>
              <a:rPr lang="en-US" sz="1200" dirty="0"/>
              <a:t>follow the display rules </a:t>
            </a:r>
            <a:r>
              <a:rPr lang="en-US" sz="1200" dirty="0" smtClean="0"/>
              <a:t>and</a:t>
            </a:r>
            <a:r>
              <a:rPr lang="zh-TW" altLang="en-US" sz="1200" dirty="0" smtClean="0"/>
              <a:t> </a:t>
            </a:r>
            <a:r>
              <a:rPr lang="en-US" sz="1200" dirty="0" smtClean="0"/>
              <a:t>strive </a:t>
            </a:r>
            <a:r>
              <a:rPr lang="en-US" sz="1200" dirty="0"/>
              <a:t>to reproduce the logo correctly.</a:t>
            </a:r>
            <a:endParaRPr lang="en-US" sz="12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05" y="1553188"/>
            <a:ext cx="6761465" cy="31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0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1520" y="226261"/>
            <a:ext cx="6388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4A8B6"/>
                </a:solidFill>
              </a:rPr>
              <a:t>Brand Logo - Clear Space &amp; Minimum Size</a:t>
            </a:r>
            <a:endParaRPr lang="en-US" sz="2400" b="1" dirty="0">
              <a:solidFill>
                <a:srgbClr val="04A8B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2014853"/>
            <a:ext cx="443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Clear Space</a:t>
            </a:r>
          </a:p>
        </p:txBody>
      </p:sp>
      <p:sp>
        <p:nvSpPr>
          <p:cNvPr id="9" name="矩形 8"/>
          <p:cNvSpPr/>
          <p:nvPr/>
        </p:nvSpPr>
        <p:spPr>
          <a:xfrm>
            <a:off x="264008" y="843558"/>
            <a:ext cx="81244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/>
              <a:t>The protective area is the clear space that </a:t>
            </a:r>
            <a:r>
              <a:rPr lang="en-US" sz="1200" dirty="0" smtClean="0"/>
              <a:t>always surrounds </a:t>
            </a:r>
            <a:r>
              <a:rPr lang="en-US" sz="1200" dirty="0"/>
              <a:t>our logo. It ensures that our logo </a:t>
            </a:r>
            <a:r>
              <a:rPr lang="en-US" sz="1200" dirty="0" smtClean="0"/>
              <a:t>is distinct </a:t>
            </a:r>
            <a:r>
              <a:rPr lang="en-US" sz="1200" dirty="0"/>
              <a:t>and never lost among other elements </a:t>
            </a:r>
            <a:r>
              <a:rPr lang="en-US" sz="1200" dirty="0" smtClean="0"/>
              <a:t>in its </a:t>
            </a:r>
            <a:r>
              <a:rPr lang="en-US" sz="1200" dirty="0"/>
              <a:t>vicinity. Always ensure that the protective </a:t>
            </a:r>
            <a:r>
              <a:rPr lang="en-US" sz="1200" dirty="0" smtClean="0"/>
              <a:t>area is </a:t>
            </a:r>
            <a:r>
              <a:rPr lang="en-US" sz="1200" dirty="0"/>
              <a:t>free from graphic elements and typography</a:t>
            </a:r>
            <a:r>
              <a:rPr lang="en-US" sz="1200" dirty="0" smtClean="0"/>
              <a:t>.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6" y="2177212"/>
            <a:ext cx="3468925" cy="239499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36096" y="2014853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Minimum Size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45282"/>
            <a:ext cx="908383" cy="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226261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4A8B6"/>
                </a:solidFill>
              </a:rPr>
              <a:t>Brand Colors</a:t>
            </a:r>
            <a:endParaRPr lang="en-US" sz="2400" b="1" dirty="0">
              <a:solidFill>
                <a:srgbClr val="04A8B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843558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/>
              <a:t>Brand color is an important element </a:t>
            </a:r>
            <a:r>
              <a:rPr lang="en-US" sz="1200" dirty="0" smtClean="0"/>
              <a:t>of visual </a:t>
            </a:r>
            <a:r>
              <a:rPr lang="en-US" sz="1200" dirty="0"/>
              <a:t>identity. DFI turquoise </a:t>
            </a:r>
            <a:r>
              <a:rPr lang="en-US" sz="1200" dirty="0" smtClean="0"/>
              <a:t>is </a:t>
            </a:r>
            <a:r>
              <a:rPr lang="en-US" sz="1200" dirty="0"/>
              <a:t>the </a:t>
            </a:r>
            <a:r>
              <a:rPr lang="en-US" sz="1200" dirty="0" smtClean="0"/>
              <a:t>most important </a:t>
            </a:r>
            <a:r>
              <a:rPr lang="en-US" sz="1200" dirty="0"/>
              <a:t>color in the </a:t>
            </a:r>
            <a:r>
              <a:rPr lang="en-US" sz="1200" dirty="0" smtClean="0"/>
              <a:t>DFI </a:t>
            </a:r>
            <a:r>
              <a:rPr lang="en-US" sz="1200" dirty="0"/>
              <a:t>brand.</a:t>
            </a:r>
          </a:p>
          <a:p>
            <a:pPr>
              <a:lnSpc>
                <a:spcPts val="1800"/>
              </a:lnSpc>
            </a:pPr>
            <a:r>
              <a:rPr lang="en-US" sz="1200" dirty="0"/>
              <a:t>Secondary </a:t>
            </a:r>
            <a:r>
              <a:rPr lang="en-US" sz="1200" dirty="0" smtClean="0"/>
              <a:t>colors used </a:t>
            </a:r>
            <a:r>
              <a:rPr lang="en-US" sz="1200" dirty="0"/>
              <a:t>as </a:t>
            </a:r>
            <a:r>
              <a:rPr lang="en-US" sz="1200" dirty="0" smtClean="0"/>
              <a:t>colors that </a:t>
            </a:r>
            <a:r>
              <a:rPr lang="en-US" sz="1200" dirty="0"/>
              <a:t>bring out DFI </a:t>
            </a:r>
            <a:r>
              <a:rPr lang="en-US" sz="1200" dirty="0" smtClean="0"/>
              <a:t>turquoise. </a:t>
            </a:r>
            <a:r>
              <a:rPr lang="en-US" sz="1200" dirty="0"/>
              <a:t>Strive </a:t>
            </a:r>
            <a:r>
              <a:rPr lang="en-US" sz="1200" dirty="0" smtClean="0"/>
              <a:t>to maintain </a:t>
            </a:r>
            <a:r>
              <a:rPr lang="en-US" sz="1200" dirty="0"/>
              <a:t>a consistent color scheme.</a:t>
            </a:r>
            <a:endParaRPr lang="en-US" sz="12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7093"/>
            <a:ext cx="5598604" cy="39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226261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4A8B6"/>
                </a:solidFill>
              </a:rPr>
              <a:t>Character Set</a:t>
            </a:r>
            <a:endParaRPr lang="en-US" sz="3200" b="1" dirty="0">
              <a:solidFill>
                <a:srgbClr val="04A8B6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843558"/>
            <a:ext cx="6768752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/>
              <a:t>When displaying characters, use </a:t>
            </a:r>
            <a:r>
              <a:rPr lang="en-US" sz="1200" dirty="0" smtClean="0"/>
              <a:t>the recommended typefaces.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46"/>
            <a:ext cx="9144000" cy="24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0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">
  <a:themeElements>
    <a:clrScheme name="DFI">
      <a:dk1>
        <a:srgbClr val="151414"/>
      </a:dk1>
      <a:lt1>
        <a:srgbClr val="FFFFFF"/>
      </a:lt1>
      <a:dk2>
        <a:srgbClr val="0081A6"/>
      </a:dk2>
      <a:lt2>
        <a:srgbClr val="A7D9DD"/>
      </a:lt2>
      <a:accent1>
        <a:srgbClr val="41A7C4"/>
      </a:accent1>
      <a:accent2>
        <a:srgbClr val="009CA6"/>
      </a:accent2>
      <a:accent3>
        <a:srgbClr val="65A945"/>
      </a:accent3>
      <a:accent4>
        <a:srgbClr val="005B55"/>
      </a:accent4>
      <a:accent5>
        <a:srgbClr val="2D448A"/>
      </a:accent5>
      <a:accent6>
        <a:srgbClr val="6A2FA4"/>
      </a:accent6>
      <a:hlink>
        <a:srgbClr val="41A7C4"/>
      </a:hlink>
      <a:folHlink>
        <a:srgbClr val="7F7F7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">
  <a:themeElements>
    <a:clrScheme name="DFI">
      <a:dk1>
        <a:srgbClr val="000000"/>
      </a:dk1>
      <a:lt1>
        <a:srgbClr val="FFFFFF"/>
      </a:lt1>
      <a:dk2>
        <a:srgbClr val="116078"/>
      </a:dk2>
      <a:lt2>
        <a:srgbClr val="E1EEF1"/>
      </a:lt2>
      <a:accent1>
        <a:srgbClr val="04A8B6"/>
      </a:accent1>
      <a:accent2>
        <a:srgbClr val="3AF4E2"/>
      </a:accent2>
      <a:accent3>
        <a:srgbClr val="A7D9DD"/>
      </a:accent3>
      <a:accent4>
        <a:srgbClr val="61BAC1"/>
      </a:accent4>
      <a:accent5>
        <a:srgbClr val="05868E"/>
      </a:accent5>
      <a:accent6>
        <a:srgbClr val="70A8C5"/>
      </a:accent6>
      <a:hlink>
        <a:srgbClr val="03646A"/>
      </a:hlink>
      <a:folHlink>
        <a:srgbClr val="BFBFBF"/>
      </a:folHlink>
    </a:clrScheme>
    <a:fontScheme name="DFI">
      <a:majorFont>
        <a:latin typeface="Poppins"/>
        <a:ea typeface="微軟正黑體"/>
        <a:cs typeface=""/>
      </a:majorFont>
      <a:minorFont>
        <a:latin typeface="Poppin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6617</TotalTime>
  <Words>294</Words>
  <Application>Microsoft Office PowerPoint</Application>
  <PresentationFormat>如螢幕大小 (16:9)</PresentationFormat>
  <Paragraphs>25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微軟正黑體 Light</vt:lpstr>
      <vt:lpstr>Arial</vt:lpstr>
      <vt:lpstr>Open Sans</vt:lpstr>
      <vt:lpstr>Poppins</vt:lpstr>
      <vt:lpstr>Wingdings</vt:lpstr>
      <vt:lpstr>Light</vt:lpstr>
      <vt:lpstr>Dark</vt:lpstr>
      <vt:lpstr>VI Guidelines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Marcom</dc:creator>
  <cp:lastModifiedBy>Dora Tung</cp:lastModifiedBy>
  <cp:revision>915</cp:revision>
  <dcterms:created xsi:type="dcterms:W3CDTF">2015-07-15T03:57:57Z</dcterms:created>
  <dcterms:modified xsi:type="dcterms:W3CDTF">2025-11-03T04:04:51Z</dcterms:modified>
</cp:coreProperties>
</file>